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73647" autoAdjust="0"/>
  </p:normalViewPr>
  <p:slideViewPr>
    <p:cSldViewPr>
      <p:cViewPr>
        <p:scale>
          <a:sx n="66" d="100"/>
          <a:sy n="66" d="100"/>
        </p:scale>
        <p:origin x="-4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FEDB6-6D9D-4A99-9870-F954D4D54096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9A16B-8080-4497-A731-6F7F64D8B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3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C7F2-1845-414A-856A-6D1696A05A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6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table</a:t>
            </a:r>
            <a:r>
              <a:rPr lang="en-US" baseline="0" dirty="0" smtClean="0"/>
              <a:t> shows the emissions and fuel consumption rates association with each event that occurs during the inspection process.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“Event Type” is one emissions component of the entire inspection process.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17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the total emissions and fuel consumed</a:t>
            </a:r>
            <a:r>
              <a:rPr lang="en-US" baseline="0" dirty="0" smtClean="0"/>
              <a:t> </a:t>
            </a:r>
            <a:r>
              <a:rPr lang="en-US" dirty="0" smtClean="0"/>
              <a:t>per inspection for each inspection type.  </a:t>
            </a:r>
          </a:p>
          <a:p>
            <a:endParaRPr lang="en-US" dirty="0" smtClean="0"/>
          </a:p>
          <a:p>
            <a:r>
              <a:rPr lang="en-US" dirty="0" smtClean="0"/>
              <a:t>There were</a:t>
            </a:r>
            <a:r>
              <a:rPr lang="en-US" baseline="0" dirty="0" smtClean="0"/>
              <a:t> 3 different levels of inspection that we observed.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CVISN means there are lower queue times while going through the weight station.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that there are over 3 million of these inspections every year across the country.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48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table shows how much a by-pass of the weigh station facility saves in emissions, fuel, and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CVISN by-pass saves less time than have no CVISN because the CVISN creates lower queue times.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By-passing a </a:t>
            </a:r>
            <a:r>
              <a:rPr lang="en-US" baseline="0" dirty="0" err="1" smtClean="0"/>
              <a:t>faciltiy</a:t>
            </a:r>
            <a:r>
              <a:rPr lang="en-US" baseline="0" dirty="0" smtClean="0"/>
              <a:t> that does not have CVISN implemented with save more emissions, time, and fuel.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70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Volpe’s Findings were in line with</a:t>
            </a:r>
            <a:r>
              <a:rPr lang="en-US" baseline="0" dirty="0" smtClean="0"/>
              <a:t> other studies on this topic.  We are the only one to look at the emissions aspect.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1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bullet items listed specify the reason why the study was conducted.  The purpose to determine the emissions associated with the safety inspection process.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7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</a:t>
            </a:r>
            <a:r>
              <a:rPr lang="en-US" baseline="0" dirty="0" smtClean="0"/>
              <a:t> Task: to collect data directly associated with the inspections</a:t>
            </a:r>
          </a:p>
          <a:p>
            <a:r>
              <a:rPr lang="en-US" baseline="0" dirty="0" smtClean="0"/>
              <a:t>Secondary Task: collect data associated with the CVISN program which can be used to help focus conducting inspections on operators with know safety issues.  It also can reduce weigh station times.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0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0" dirty="0" smtClean="0"/>
              <a:t> Locations are interior U.S. weight stations.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3 Locations were border crossing.  Two sites in </a:t>
            </a:r>
            <a:r>
              <a:rPr lang="en-US" baseline="0" dirty="0" err="1" smtClean="0"/>
              <a:t>Laredo,TX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Otay</a:t>
            </a:r>
            <a:r>
              <a:rPr lang="en-US" baseline="0" dirty="0" smtClean="0"/>
              <a:t> Mesa on the border with </a:t>
            </a:r>
            <a:r>
              <a:rPr lang="en-US" baseline="0" dirty="0" err="1" smtClean="0"/>
              <a:t>Tijuana,MX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8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parking area is the “Out of Service Area”  Some</a:t>
            </a:r>
            <a:r>
              <a:rPr lang="en-US" baseline="0" dirty="0" smtClean="0"/>
              <a:t> of the trucks would idle if there was a safety violation.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gray roof is the inspection shed.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white building is the weigh station.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4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</a:t>
            </a:r>
            <a:r>
              <a:rPr lang="en-US" baseline="0" dirty="0" smtClean="0"/>
              <a:t> explain how the inspection process works at the border crossing.  Where we were located was just below the top left corner of the photo.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the other activity that was observed at the border crossing as an interesting note.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8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</a:t>
            </a:r>
            <a:r>
              <a:rPr lang="en-US" baseline="0" dirty="0" smtClean="0"/>
              <a:t> of observations per inspection type and the average, median and deviation in values for the interior locations. Idle and Soak are in minutes.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61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as previous slide but for the border locations.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41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Queue times with CVISIN implemented are much shorter than those without.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5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0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82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659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93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1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402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25145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24400" y="1600201"/>
            <a:ext cx="3962400" cy="2286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4114801"/>
            <a:ext cx="8229600" cy="220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952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6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46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439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5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40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84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4" name="Group 3" descr="Volpe with DOT logo" title="Volpe"/>
          <p:cNvGrpSpPr/>
          <p:nvPr userDrawn="1"/>
        </p:nvGrpSpPr>
        <p:grpSpPr>
          <a:xfrm>
            <a:off x="-76200" y="6151785"/>
            <a:ext cx="9296400" cy="1052702"/>
            <a:chOff x="-76200" y="6151785"/>
            <a:chExt cx="9296400" cy="1052702"/>
          </a:xfrm>
        </p:grpSpPr>
        <p:pic>
          <p:nvPicPr>
            <p:cNvPr id="7" name="Picture 6" descr="Volpe with DOT logo" title="Volpe"/>
            <p:cNvPicPr>
              <a:picLocks noChangeAspect="1"/>
            </p:cNvPicPr>
            <p:nvPr userDrawn="1"/>
          </p:nvPicPr>
          <p:blipFill>
            <a:blip r:embed="rId1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50000"/>
            </a:blip>
            <a:stretch>
              <a:fillRect/>
            </a:stretch>
          </p:blipFill>
          <p:spPr>
            <a:xfrm>
              <a:off x="-76200" y="6151785"/>
              <a:ext cx="9296400" cy="1052702"/>
            </a:xfrm>
            <a:prstGeom prst="rect">
              <a:avLst/>
            </a:prstGeom>
          </p:spPr>
        </p:pic>
        <p:pic>
          <p:nvPicPr>
            <p:cNvPr id="9" name="Picture 8" descr="DotPptColorBlue.gif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7315201" y="6400801"/>
              <a:ext cx="1123951" cy="29457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 userDrawn="1"/>
        </p:nvSpPr>
        <p:spPr>
          <a:xfrm>
            <a:off x="8534400" y="637881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91C7BA6-543E-4982-BACB-38F0AA2CC06A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8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accent3">
              <a:lumMod val="75000"/>
            </a:schemeClr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0"/>
        </a:spcAft>
        <a:buClrTx/>
        <a:buSzPct val="70000"/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0"/>
        </a:spcAft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0"/>
        </a:spcAft>
        <a:buClrTx/>
        <a:buSzPct val="75000"/>
        <a:buFont typeface="Courier New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" y="228602"/>
            <a:ext cx="868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Assessing Emissions from Commercial Motor Vehicle Safety Inspections at Weigh Stations and Port of Entry Facilities </a:t>
            </a: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400" spc="-150" dirty="0">
              <a:solidFill>
                <a:schemeClr val="accent3">
                  <a:lumMod val="75000"/>
                </a:schemeClr>
              </a:solidFill>
              <a:latin typeface="Arial"/>
              <a:ea typeface="Arial Unicode MS" pitchFamily="34" charset="-128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  <a:latin typeface="Corbel"/>
                <a:cs typeface="Corbel"/>
              </a:rPr>
              <a:t>George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Corbel"/>
                <a:cs typeface="Corbel"/>
              </a:rPr>
              <a:t>Noel and Dr. Roger Wayson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2" y="5959674"/>
            <a:ext cx="350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Arial Unicode MS" pitchFamily="34" charset="-128"/>
                <a:cs typeface="Calibri"/>
              </a:rPr>
              <a:t>The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alibri"/>
                <a:ea typeface="Arial Unicode MS" pitchFamily="34" charset="-128"/>
                <a:cs typeface="Calibri"/>
              </a:rPr>
              <a:t>National Transportation Systems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Arial Unicode MS" pitchFamily="34" charset="-128"/>
                <a:cs typeface="Calibri"/>
              </a:rPr>
              <a:t>Center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932" y="6285048"/>
            <a:ext cx="4436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Advancing transportation innovation for the public good</a:t>
            </a:r>
            <a:endParaRPr lang="en-US" sz="1400" b="1" i="1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7" name="Picture 16" descr="Volpe" title="Vol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37" y="5867400"/>
            <a:ext cx="1183564" cy="420624"/>
          </a:xfrm>
          <a:prstGeom prst="rect">
            <a:avLst/>
          </a:prstGeom>
        </p:spPr>
      </p:pic>
      <p:pic>
        <p:nvPicPr>
          <p:cNvPr id="18" name="Picture 17" descr="DOT logo" title="DOT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703" y="5983224"/>
            <a:ext cx="301357" cy="2998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05060" y="5983224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U.S. Department of Transportation</a:t>
            </a:r>
          </a:p>
          <a:p>
            <a:pPr>
              <a:spcAft>
                <a:spcPts val="300"/>
              </a:spcAft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Office of </a:t>
            </a:r>
            <a:r>
              <a:rPr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the Secretary </a:t>
            </a:r>
            <a:r>
              <a:rPr lang="en-US" sz="9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of Transportation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John A. Volpe National Transportation Systems Center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1828800"/>
            <a:ext cx="64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107th Air &amp; Waste Management Association Annual Conference and Exhibition</a:t>
            </a:r>
          </a:p>
          <a:p>
            <a:pPr algn="ctr"/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Paper #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33629</a:t>
            </a:r>
            <a:endParaRPr lang="en-US" sz="1400" b="1" i="1" dirty="0" smtClean="0">
              <a:solidFill>
                <a:schemeClr val="bg1">
                  <a:lumMod val="65000"/>
                </a:schemeClr>
              </a:solidFill>
              <a:latin typeface="Corbel"/>
              <a:cs typeface="Corbel"/>
            </a:endParaRPr>
          </a:p>
          <a:p>
            <a:pPr algn="ctr"/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June 25</a:t>
            </a:r>
            <a:r>
              <a:rPr lang="en-US" sz="1400" b="1" i="1" baseline="30000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th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, 2014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  <a:latin typeface="Corbel"/>
              <a:cs typeface="Corbel"/>
            </a:endParaRPr>
          </a:p>
        </p:txBody>
      </p:sp>
      <p:pic>
        <p:nvPicPr>
          <p:cNvPr id="13" name="Picture 12" descr="This is a collage of pictures of transportation and Volpe staff engaged in project activities. This collage conveys that Volpe works across all modes of transportation and does innovative and exciting work." title="Collage of pictur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590800"/>
            <a:ext cx="8422563" cy="31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Interior Sites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371600"/>
          <a:ext cx="8763002" cy="4038600"/>
        </p:xfrm>
        <a:graphic>
          <a:graphicData uri="http://schemas.openxmlformats.org/drawingml/2006/table">
            <a:tbl>
              <a:tblPr firstRow="1" firstCol="1" bandRow="1"/>
              <a:tblGrid>
                <a:gridCol w="1263135"/>
                <a:gridCol w="789460"/>
                <a:gridCol w="710514"/>
                <a:gridCol w="888818"/>
                <a:gridCol w="824657"/>
                <a:gridCol w="692172"/>
                <a:gridCol w="1055382"/>
                <a:gridCol w="764273"/>
                <a:gridCol w="692172"/>
                <a:gridCol w="1082419"/>
              </a:tblGrid>
              <a:tr h="685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Inspection Level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Level 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Level II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Level III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4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Observations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563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Statistics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Average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Median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Std. Deviation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Average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Median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Std. Deviation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Average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Median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Std. Deviation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253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Idle Time (minutes)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Soak (minutes)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4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Starts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93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Border Sites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524000"/>
          <a:ext cx="8686798" cy="4038600"/>
        </p:xfrm>
        <a:graphic>
          <a:graphicData uri="http://schemas.openxmlformats.org/drawingml/2006/table">
            <a:tbl>
              <a:tblPr firstRow="1" firstCol="1" bandRow="1"/>
              <a:tblGrid>
                <a:gridCol w="1143000"/>
                <a:gridCol w="838200"/>
                <a:gridCol w="685800"/>
                <a:gridCol w="951754"/>
                <a:gridCol w="925041"/>
                <a:gridCol w="691544"/>
                <a:gridCol w="948302"/>
                <a:gridCol w="763114"/>
                <a:gridCol w="691544"/>
                <a:gridCol w="1048499"/>
              </a:tblGrid>
              <a:tr h="6657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Inspection Level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Level 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Level II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Level III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4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Observations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860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57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Statistics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Average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Median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Std. Deviation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Average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Median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Std. Deviation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Average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Median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Std. Deviation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1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Idle Time (minutes)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7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Soak (minutes)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Starts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86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Drive Schedule Results (off-ramp) 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778375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60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Drive Schedule Results (on-ramp) 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4745037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556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Times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7462"/>
            <a:ext cx="4038600" cy="4031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7462"/>
            <a:ext cx="4038600" cy="4031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1447800"/>
            <a:ext cx="235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CVISN Implementation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1447800"/>
            <a:ext cx="281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 CVISN Implementation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2959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MOVES Emissions Rates and Fuel </a:t>
            </a:r>
            <a:r>
              <a:rPr lang="en-US" altLang="en-US" dirty="0" smtClean="0"/>
              <a:t>Consumption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1524000"/>
          <a:ext cx="8991601" cy="4190999"/>
        </p:xfrm>
        <a:graphic>
          <a:graphicData uri="http://schemas.openxmlformats.org/drawingml/2006/table">
            <a:tbl>
              <a:tblPr firstRow="1" firstCol="1" bandRow="1"/>
              <a:tblGrid>
                <a:gridCol w="1715321"/>
                <a:gridCol w="875480"/>
                <a:gridCol w="618509"/>
                <a:gridCol w="650162"/>
                <a:gridCol w="622495"/>
                <a:gridCol w="719328"/>
                <a:gridCol w="594829"/>
                <a:gridCol w="691662"/>
                <a:gridCol w="705495"/>
                <a:gridCol w="650162"/>
                <a:gridCol w="1148158"/>
              </a:tblGrid>
              <a:tr h="1013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Event Type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Emissions Units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HC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VOC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2.5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Fuel Consumption (gallons/mile)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673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On-Ramp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gram/mile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0.5901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0.5849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4.19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19.952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0.0206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0.16566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0.98209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2674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0.260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Off-Ramp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gram/mile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0.6534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0.6423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2.49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2.987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0.0036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0.04711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0.37255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472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0.046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By-Pass/Highway free flow (56 mph)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gram/mile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0.4781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0.4750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2.62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13.660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0.0128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0.07289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0.43463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1660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0.161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Intra-Site Movement to Inspection (15 mph)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gram/mile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1.1937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1.1672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4.52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16.690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0.0158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0.11959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0.71273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2045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0.199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Intra-Site Movement from Inspection (17 mph)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gram/mile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1.0533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1.0299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3.99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14.726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0.0139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0.10552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0.62888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1805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0.175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Idle/Queue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gram/hour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9.6418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9.5726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22.94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77.368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0.0605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4.45680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4.32323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7856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0.764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Start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gram/start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0.2327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0.1849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3.30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0.772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0.00069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0.00067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037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Inspection Emissions and Fuel Consumption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171718"/>
              </p:ext>
            </p:extLst>
          </p:nvPr>
        </p:nvGraphicFramePr>
        <p:xfrm>
          <a:off x="0" y="1295400"/>
          <a:ext cx="9115425" cy="4724401"/>
        </p:xfrm>
        <a:graphic>
          <a:graphicData uri="http://schemas.openxmlformats.org/drawingml/2006/table">
            <a:tbl>
              <a:tblPr firstRow="1" firstCol="1" bandRow="1"/>
              <a:tblGrid>
                <a:gridCol w="2249067"/>
                <a:gridCol w="1009101"/>
                <a:gridCol w="738767"/>
                <a:gridCol w="676955"/>
                <a:gridCol w="652378"/>
                <a:gridCol w="738767"/>
                <a:gridCol w="627802"/>
                <a:gridCol w="714191"/>
                <a:gridCol w="726106"/>
                <a:gridCol w="982291"/>
              </a:tblGrid>
              <a:tr h="13711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Inspection Type/Location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HC         (grams)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VOC (grams)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 (grams)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(grams)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(grams)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(grams)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2.5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(grams)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(grams)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Fuel Consumption (gallons)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72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Interior Level I (No CVISN)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3.6626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3.5534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17.14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45.56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0.0421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1.0508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2.3713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5461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0.531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Interior Level I (CVISN)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3.2159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3.1099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16.08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41.98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0.0393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0.8443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2.1710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5097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0.496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Interior Level II (No CVISN)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4.4195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4.3142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18.40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51.85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0.0471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1.4221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2.7314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6116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0.595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Interior Level II (CVISN)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3.9728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3.8706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17.33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48.27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0.0443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1.2156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2.5311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5752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0.559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Interior Level III (No CVISN)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3.5856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3.4954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15.86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45.38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0.0422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1.0580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2.3782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5474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0.532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Interior Level III (CVISN)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3.1388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3.0519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14.80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41.80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0.0394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0.8515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2.1779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5110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0.497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Border Level I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1.1918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1.1094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7.23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7.81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0.0051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0.3799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0.3685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668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0.065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Border Level II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1.1580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1.0666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7.70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7.32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0.0046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0.3429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0.3327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0.059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Border Level III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0.7469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0.6954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4.52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4.90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0.0032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0.2384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0.2312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0.041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300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CVISN Emissions, Fuel Consumption, and Time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r>
              <a:rPr lang="en-US" dirty="0"/>
              <a:t>Emissions, Fuel Consumption and Time Savings</a:t>
            </a:r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730855"/>
              </p:ext>
            </p:extLst>
          </p:nvPr>
        </p:nvGraphicFramePr>
        <p:xfrm>
          <a:off x="152400" y="2286000"/>
          <a:ext cx="8839200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1858740"/>
                <a:gridCol w="915779"/>
                <a:gridCol w="656901"/>
                <a:gridCol w="598006"/>
                <a:gridCol w="618774"/>
                <a:gridCol w="612835"/>
                <a:gridCol w="606365"/>
                <a:gridCol w="609600"/>
                <a:gridCol w="613004"/>
                <a:gridCol w="987196"/>
                <a:gridCol w="762000"/>
              </a:tblGrid>
              <a:tr h="723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By-Pass Savings                   (per By-Pass)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HC         (grams)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VOC (grams)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 (grams)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en-US" sz="1000" b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(grams)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1000" b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(grams)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(grams)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2.5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(grams)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(grams)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Fuel Consumption (gallons)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Time (minutes)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238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CVISN  By-Pass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0.4627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0.4539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0.0037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0.1879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0.6358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0.047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2.458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CVISN By-Pass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0.9095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0.8974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3.17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5.15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0.0065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0.3944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0.8361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0.082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5.238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0" marR="66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888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can this data be used?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1910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Environmental Analysis (i.e., EA or EIS)</a:t>
            </a:r>
          </a:p>
          <a:p>
            <a:pPr>
              <a:defRPr/>
            </a:pPr>
            <a:r>
              <a:rPr lang="en-US" sz="2400" dirty="0" smtClean="0"/>
              <a:t>Benefits of CVISN</a:t>
            </a:r>
          </a:p>
          <a:p>
            <a:pPr lvl="1">
              <a:defRPr/>
            </a:pPr>
            <a:r>
              <a:rPr lang="en-US" sz="2000" dirty="0" smtClean="0"/>
              <a:t>Time Savings</a:t>
            </a:r>
          </a:p>
          <a:p>
            <a:pPr lvl="1">
              <a:defRPr/>
            </a:pPr>
            <a:r>
              <a:rPr lang="en-US" sz="2000" dirty="0" smtClean="0"/>
              <a:t>Fuel Savings</a:t>
            </a:r>
          </a:p>
          <a:p>
            <a:pPr marL="457200" lvl="1" indent="0">
              <a:buFontTx/>
              <a:buNone/>
              <a:defRPr/>
            </a:pPr>
            <a:endParaRPr lang="en-US" sz="2000" dirty="0"/>
          </a:p>
          <a:p>
            <a:pPr marL="457200" lvl="1" indent="0">
              <a:buFontTx/>
              <a:buNone/>
              <a:defRPr/>
            </a:pPr>
            <a:endParaRPr lang="en-US" sz="2000" dirty="0" smtClean="0"/>
          </a:p>
          <a:p>
            <a:pPr marL="457200" lvl="1" indent="0">
              <a:buFontTx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400" dirty="0" smtClean="0"/>
              <a:t>Determine ways to further reduce emissions and fuel consumption during and after inspections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53101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362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251700" cy="433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0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/>
              <a:t>Purpose</a:t>
            </a:r>
          </a:p>
          <a:p>
            <a:pPr>
              <a:defRPr/>
            </a:pPr>
            <a:r>
              <a:rPr lang="en-US" kern="0" dirty="0"/>
              <a:t>Data Collected and Site Selection</a:t>
            </a:r>
          </a:p>
          <a:p>
            <a:pPr>
              <a:defRPr/>
            </a:pPr>
            <a:r>
              <a:rPr lang="en-US" kern="0" dirty="0"/>
              <a:t>Data Analysis</a:t>
            </a:r>
          </a:p>
          <a:p>
            <a:pPr>
              <a:defRPr/>
            </a:pPr>
            <a:r>
              <a:rPr lang="en-US" kern="0" dirty="0"/>
              <a:t>Modeling Results</a:t>
            </a:r>
          </a:p>
          <a:p>
            <a:pPr lvl="1">
              <a:defRPr/>
            </a:pPr>
            <a:r>
              <a:rPr lang="en-US" sz="2000" kern="0" dirty="0"/>
              <a:t>Inspection</a:t>
            </a:r>
          </a:p>
          <a:p>
            <a:pPr lvl="1">
              <a:defRPr/>
            </a:pPr>
            <a:r>
              <a:rPr lang="en-US" sz="2000" kern="0" dirty="0"/>
              <a:t>CVISN</a:t>
            </a:r>
          </a:p>
          <a:p>
            <a:pPr>
              <a:defRPr/>
            </a:pPr>
            <a:r>
              <a:rPr lang="en-US" kern="0" dirty="0"/>
              <a:t>Findings and Suggestions</a:t>
            </a:r>
          </a:p>
          <a:p>
            <a:pPr>
              <a:defRPr/>
            </a:pPr>
            <a:r>
              <a:rPr lang="en-US" kern="0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Purpose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2011 Environmental Assessment (EA) for Mexico-domiciled trucks as part of NAFTA pilot program</a:t>
            </a:r>
          </a:p>
          <a:p>
            <a:pPr lvl="1"/>
            <a:r>
              <a:rPr lang="en-US" altLang="en-US" sz="2000" dirty="0" smtClean="0"/>
              <a:t>Conformity </a:t>
            </a:r>
            <a:r>
              <a:rPr lang="en-US" altLang="en-US" sz="2000" dirty="0"/>
              <a:t>analysis conducted at top 6 ports of entry</a:t>
            </a:r>
          </a:p>
          <a:p>
            <a:pPr lvl="1"/>
            <a:r>
              <a:rPr lang="en-US" altLang="en-US" sz="2000" dirty="0" smtClean="0"/>
              <a:t>Office of the Secretary of Transportation (OST) </a:t>
            </a:r>
            <a:r>
              <a:rPr lang="en-US" altLang="en-US" sz="2000" dirty="0"/>
              <a:t>revised analysis based upon Public Citizen Supreme Court Case</a:t>
            </a:r>
          </a:p>
          <a:p>
            <a:pPr lvl="1"/>
            <a:r>
              <a:rPr lang="en-US" altLang="en-US" sz="2000" dirty="0"/>
              <a:t>Only emissions from Inspections were to be considered</a:t>
            </a:r>
          </a:p>
          <a:p>
            <a:pPr lvl="2"/>
            <a:r>
              <a:rPr lang="en-US" altLang="en-US" sz="1600" dirty="0"/>
              <a:t>No </a:t>
            </a:r>
            <a:r>
              <a:rPr lang="en-US" altLang="en-US" sz="1600" dirty="0" smtClean="0"/>
              <a:t>emissions related data was available regarding inspections</a:t>
            </a:r>
          </a:p>
          <a:p>
            <a:r>
              <a:rPr lang="en-US" altLang="en-US" dirty="0" smtClean="0"/>
              <a:t>The Teamsters union and Sierra Club challenged the EA</a:t>
            </a:r>
          </a:p>
          <a:p>
            <a:pPr lvl="1"/>
            <a:r>
              <a:rPr lang="en-US" altLang="en-US" sz="2000" dirty="0" smtClean="0"/>
              <a:t>Data </a:t>
            </a:r>
            <a:r>
              <a:rPr lang="en-US" altLang="en-US" sz="2000" dirty="0"/>
              <a:t>collected to support an Environmental Impact Statement (EIS</a:t>
            </a:r>
            <a:r>
              <a:rPr lang="en-US" altLang="en-US" sz="2000" dirty="0" smtClean="0"/>
              <a:t>) if were to be required</a:t>
            </a:r>
            <a:endParaRPr lang="en-US" altLang="en-US" sz="1600" dirty="0"/>
          </a:p>
          <a:p>
            <a:r>
              <a:rPr lang="en-US" dirty="0" smtClean="0"/>
              <a:t>In April of 2013, the U.S. Court of Appeals ruled against the Teamsters and Sierra Club.  They are challenging that appeal.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Inspection Observations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828800"/>
            <a:ext cx="8305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Collect data from weigh station locations in the U.S. interior </a:t>
            </a:r>
          </a:p>
          <a:p>
            <a:pPr lvl="1"/>
            <a:r>
              <a:rPr lang="en-US" altLang="en-US" sz="2400" dirty="0" smtClean="0"/>
              <a:t>Primary - Commercial Vehicle Safety Alliance (CVSA)   Inspection  data </a:t>
            </a:r>
          </a:p>
          <a:p>
            <a:pPr lvl="2"/>
            <a:r>
              <a:rPr lang="en-US" altLang="en-US" sz="2000" dirty="0" smtClean="0"/>
              <a:t>Idle, Start, Soak time and Drive schedule</a:t>
            </a:r>
          </a:p>
          <a:p>
            <a:pPr lvl="1"/>
            <a:r>
              <a:rPr lang="en-US" altLang="en-US" sz="2400" dirty="0" smtClean="0"/>
              <a:t>Secondary - Commercial Vehicle Information and Networks (CVISN) program</a:t>
            </a:r>
          </a:p>
          <a:p>
            <a:pPr lvl="2"/>
            <a:r>
              <a:rPr lang="en-US" altLang="en-US" sz="2000" dirty="0" smtClean="0"/>
              <a:t>Drive Schedule Data</a:t>
            </a:r>
          </a:p>
          <a:p>
            <a:pPr lvl="2"/>
            <a:r>
              <a:rPr lang="en-US" altLang="en-US" sz="2000" dirty="0" smtClean="0"/>
              <a:t>Queue Times</a:t>
            </a:r>
            <a:endParaRPr lang="en-US" altLang="en-US" sz="1200" dirty="0" smtClean="0"/>
          </a:p>
          <a:p>
            <a:r>
              <a:rPr lang="en-US" altLang="en-US" sz="2800" dirty="0" smtClean="0"/>
              <a:t>Collect data from border crossing locations</a:t>
            </a:r>
          </a:p>
          <a:p>
            <a:pPr lvl="1"/>
            <a:r>
              <a:rPr lang="en-US" altLang="en-US" sz="2400" dirty="0" smtClean="0"/>
              <a:t>CVSA Inspection Idle, Start, and Soak times</a:t>
            </a:r>
          </a:p>
          <a:p>
            <a:pPr lvl="1"/>
            <a:r>
              <a:rPr lang="en-US" altLang="en-US" sz="2400" dirty="0" smtClean="0"/>
              <a:t>Other vehicle Activity  </a:t>
            </a:r>
          </a:p>
        </p:txBody>
      </p:sp>
    </p:spTree>
    <p:extLst>
      <p:ext uri="{BB962C8B-B14F-4D97-AF65-F5344CB8AC3E}">
        <p14:creationId xmlns:p14="http://schemas.microsoft.com/office/powerpoint/2010/main" val="326383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Sites Observed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232955"/>
              </p:ext>
            </p:extLst>
          </p:nvPr>
        </p:nvGraphicFramePr>
        <p:xfrm>
          <a:off x="228600" y="1371600"/>
          <a:ext cx="8686799" cy="4392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042"/>
                <a:gridCol w="862357"/>
                <a:gridCol w="1623320"/>
                <a:gridCol w="753036"/>
                <a:gridCol w="753036"/>
                <a:gridCol w="634135"/>
                <a:gridCol w="656073"/>
                <a:gridCol w="612197"/>
                <a:gridCol w="683203"/>
                <a:gridCol w="609600"/>
                <a:gridCol w="685800"/>
              </a:tblGrid>
              <a:tr h="38563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REPORT STATE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MCMIS LOCATION ID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LOCATION 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ALL INSPECTION LEVELS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Level 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Level II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Level III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7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Average Time (min)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Average Time (min)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Average Time (min)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Average Time (min)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651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SAN ONOFRE IF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44,538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19,830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115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24,405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15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646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OTAY MESA IF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36,706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26,384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4,040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6,145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8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MD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012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I-95 SOUTHBOUND SCALE FACILITY (Perryville, MD)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8,158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2,643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4,214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1,291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28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2409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WOODBURN POE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7,301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3,066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1,156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2,981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29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5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TX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3B201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WORLD TRADE(CUSTOM LOT)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13,859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7,532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47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1,874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4,453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5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US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16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WORLD TRADE BRIDGE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7,391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5,970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45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1,063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358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US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15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COLOMBIA BRIDGE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1,335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54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886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56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317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56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132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WA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SC72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RIDGEFIELD (POE)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10,400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29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2,947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52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1,811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5,614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6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Weigh Station Layout Example - Interior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486400" cy="42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2800" y="1143000"/>
            <a:ext cx="1958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/>
              <a:t>Ridgefield, WA Site</a:t>
            </a:r>
          </a:p>
        </p:txBody>
      </p:sp>
    </p:spTree>
    <p:extLst>
      <p:ext uri="{BB962C8B-B14F-4D97-AF65-F5344CB8AC3E}">
        <p14:creationId xmlns:p14="http://schemas.microsoft.com/office/powerpoint/2010/main" val="171636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Weigh Station Layout Example - Border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363663"/>
            <a:ext cx="67722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990600"/>
            <a:ext cx="2954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dirty="0"/>
              <a:t>World Trade Bridge </a:t>
            </a:r>
            <a:r>
              <a:rPr lang="en-US" altLang="en-US" dirty="0" err="1"/>
              <a:t>Laredo,TX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657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Collected 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447800"/>
            <a:ext cx="8305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Safety Inspection</a:t>
            </a:r>
          </a:p>
          <a:p>
            <a:pPr lvl="1"/>
            <a:r>
              <a:rPr lang="en-US" altLang="en-US" sz="2000" dirty="0" smtClean="0"/>
              <a:t> On/Off Ramp drive schedule</a:t>
            </a:r>
          </a:p>
          <a:p>
            <a:pPr lvl="1"/>
            <a:r>
              <a:rPr lang="en-US" altLang="en-US" sz="2000" dirty="0" smtClean="0"/>
              <a:t> Weigh Station queue drive schedule</a:t>
            </a:r>
          </a:p>
          <a:p>
            <a:pPr lvl="1"/>
            <a:r>
              <a:rPr lang="en-US" altLang="en-US" sz="2000" dirty="0" smtClean="0"/>
              <a:t> Idle, Starts, Soak Time</a:t>
            </a:r>
          </a:p>
          <a:p>
            <a:r>
              <a:rPr lang="en-US" altLang="en-US" sz="2800" dirty="0" smtClean="0"/>
              <a:t>CVISN Comparison </a:t>
            </a:r>
          </a:p>
          <a:p>
            <a:pPr lvl="1"/>
            <a:r>
              <a:rPr lang="en-US" altLang="en-US" sz="2000" dirty="0" smtClean="0"/>
              <a:t>By-pass drive schedule</a:t>
            </a:r>
          </a:p>
          <a:p>
            <a:pPr lvl="1"/>
            <a:r>
              <a:rPr lang="en-US" altLang="en-US" sz="2000" dirty="0" smtClean="0"/>
              <a:t>Queue drive schedule and times</a:t>
            </a:r>
            <a:endParaRPr lang="en-US" altLang="en-US" sz="2400" dirty="0" smtClean="0"/>
          </a:p>
          <a:p>
            <a:r>
              <a:rPr lang="en-US" altLang="en-US" sz="2800" dirty="0" smtClean="0"/>
              <a:t>Other observations</a:t>
            </a:r>
          </a:p>
          <a:p>
            <a:pPr lvl="1"/>
            <a:r>
              <a:rPr lang="en-US" altLang="en-US" sz="2000" dirty="0" smtClean="0"/>
              <a:t>Out of Service (OOS) lot activity</a:t>
            </a:r>
          </a:p>
          <a:p>
            <a:pPr lvl="1"/>
            <a:r>
              <a:rPr lang="en-US" altLang="en-US" sz="2000" dirty="0" smtClean="0"/>
              <a:t>Intra-site Movement</a:t>
            </a:r>
          </a:p>
        </p:txBody>
      </p:sp>
    </p:spTree>
    <p:extLst>
      <p:ext uri="{BB962C8B-B14F-4D97-AF65-F5344CB8AC3E}">
        <p14:creationId xmlns:p14="http://schemas.microsoft.com/office/powerpoint/2010/main" val="147085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Analysis 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425575"/>
            <a:ext cx="8305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800" dirty="0" smtClean="0"/>
              <a:t>Inspection </a:t>
            </a:r>
            <a:r>
              <a:rPr lang="en-US" altLang="en-US" sz="2800" dirty="0"/>
              <a:t>Data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 Distribution of vehicle idle, soak, and starts by inspection type (I,II,III)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Create on/off-ramp drive schedule for EPA MOVES model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Separate data sets for interior and border locations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CVISN Comparison 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Create queue and by-pass drive schedule for EPA MOVES model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Compare queue times be CVISN and non-CVISN sites</a:t>
            </a:r>
          </a:p>
        </p:txBody>
      </p:sp>
    </p:spTree>
    <p:extLst>
      <p:ext uri="{BB962C8B-B14F-4D97-AF65-F5344CB8AC3E}">
        <p14:creationId xmlns:p14="http://schemas.microsoft.com/office/powerpoint/2010/main" val="68100139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Type xmlns="06aae0be-d389-4f48-9606-fc9cb0e35bd7">PowerPoint Presentations</Content_x0020_Type>
    <Order_x0020_Number xmlns="06aae0be-d389-4f48-9606-fc9cb0e35bd7">2</Order_x0020_Number>
    <Thumbnail_x0020_Image xmlns="06aae0be-d389-4f48-9606-fc9cb0e35bd7">
      <Url>http://spmain.volpe.dot.gov/sites/Tools/Communications/PublishingImages/ppt_template_button.png</Url>
      <Description xsi:nil="true"/>
    </Thumbnail_x0020_Image>
    <Description0 xmlns="06aae0be-d389-4f48-9606-fc9cb0e35b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C0CE8E52D997498F4D664B4C35548C" ma:contentTypeVersion="5" ma:contentTypeDescription="Create a new document." ma:contentTypeScope="" ma:versionID="dce2fe013db701b5247b949854c11692">
  <xsd:schema xmlns:xsd="http://www.w3.org/2001/XMLSchema" xmlns:xs="http://www.w3.org/2001/XMLSchema" xmlns:p="http://schemas.microsoft.com/office/2006/metadata/properties" xmlns:ns2="06aae0be-d389-4f48-9606-fc9cb0e35bd7" targetNamespace="http://schemas.microsoft.com/office/2006/metadata/properties" ma:root="true" ma:fieldsID="89048ad632b2875d17b23f55cb65f9de" ns2:_="">
    <xsd:import namespace="06aae0be-d389-4f48-9606-fc9cb0e35bd7"/>
    <xsd:element name="properties">
      <xsd:complexType>
        <xsd:sequence>
          <xsd:element name="documentManagement">
            <xsd:complexType>
              <xsd:all>
                <xsd:element ref="ns2:Content_x0020_Type" minOccurs="0"/>
                <xsd:element ref="ns2:Order_x0020_Number" minOccurs="0"/>
                <xsd:element ref="ns2:Thumbnail_x0020_Image" minOccurs="0"/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ae0be-d389-4f48-9606-fc9cb0e35bd7" elementFormDefault="qualified">
    <xsd:import namespace="http://schemas.microsoft.com/office/2006/documentManagement/types"/>
    <xsd:import namespace="http://schemas.microsoft.com/office/infopath/2007/PartnerControls"/>
    <xsd:element name="Content_x0020_Type" ma:index="8" nillable="true" ma:displayName="Document Type" ma:description="What type of content is this? Is it a part of the Communications Toolkit or is this a powerpoint template?" ma:internalName="Content_x0020_Type">
      <xsd:simpleType>
        <xsd:restriction base="dms:Text">
          <xsd:maxLength value="255"/>
        </xsd:restriction>
      </xsd:simpleType>
    </xsd:element>
    <xsd:element name="Order_x0020_Number" ma:index="9" nillable="true" ma:displayName="Order Number" ma:internalName="Order_x0020_Number">
      <xsd:simpleType>
        <xsd:restriction base="dms:Number"/>
      </xsd:simpleType>
    </xsd:element>
    <xsd:element name="Thumbnail_x0020_Image" ma:index="10" nillable="true" ma:displayName="Thumbnail Image" ma:format="Image" ma:internalName="Thumbnail_x0020_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D7B703-556D-4F5D-A735-01639AF2CE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DF94DA-2608-46E7-88C7-247AD4CCC6B6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06aae0be-d389-4f48-9606-fc9cb0e35bd7"/>
  </ds:schemaRefs>
</ds:datastoreItem>
</file>

<file path=customXml/itemProps3.xml><?xml version="1.0" encoding="utf-8"?>
<ds:datastoreItem xmlns:ds="http://schemas.openxmlformats.org/officeDocument/2006/customXml" ds:itemID="{5CB74713-0C04-499B-98CA-7972678A04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aae0be-d389-4f48-9606-fc9cb0e35b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1525</Words>
  <Application>Microsoft Office PowerPoint</Application>
  <PresentationFormat>On-screen Show (4:3)</PresentationFormat>
  <Paragraphs>549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Title and Content</vt:lpstr>
      <vt:lpstr>PowerPoint Presentation</vt:lpstr>
      <vt:lpstr>Overview</vt:lpstr>
      <vt:lpstr>Purpose</vt:lpstr>
      <vt:lpstr>Inspection Observations</vt:lpstr>
      <vt:lpstr>Sites Observed</vt:lpstr>
      <vt:lpstr>Weigh Station Layout Example - Interior</vt:lpstr>
      <vt:lpstr>Weigh Station Layout Example - Border</vt:lpstr>
      <vt:lpstr>Data Collected </vt:lpstr>
      <vt:lpstr>Data Analysis </vt:lpstr>
      <vt:lpstr>Interior Sites</vt:lpstr>
      <vt:lpstr>Border Sites</vt:lpstr>
      <vt:lpstr>Drive Schedule Results (off-ramp) </vt:lpstr>
      <vt:lpstr>Drive Schedule Results (on-ramp) </vt:lpstr>
      <vt:lpstr>Queue Times</vt:lpstr>
      <vt:lpstr>MOVES Emissions Rates and Fuel Consumption </vt:lpstr>
      <vt:lpstr>Inspection Emissions and Fuel Consumption</vt:lpstr>
      <vt:lpstr>CVISN Emissions, Fuel Consumption, and Time</vt:lpstr>
      <vt:lpstr>How can this data be used?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Mandler</dc:creator>
  <cp:lastModifiedBy>Ferrante, Amanda (VOLPE)</cp:lastModifiedBy>
  <cp:revision>41</cp:revision>
  <dcterms:created xsi:type="dcterms:W3CDTF">2012-06-27T19:30:13Z</dcterms:created>
  <dcterms:modified xsi:type="dcterms:W3CDTF">2016-08-15T19:05:31Z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0x010100E4C0CE8E52D997498F4D664B4C35548C</vt:lpwstr>
  </property>
  <property fmtid="{D5CDD505-2E9C-101B-9397-08002B2CF9AE}" pid="3" name="Order">
    <vt:r8>3100</vt:r8>
  </property>
</Properties>
</file>